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65" r:id="rId3"/>
    <p:sldId id="263" r:id="rId4"/>
    <p:sldId id="275" r:id="rId5"/>
    <p:sldId id="279" r:id="rId6"/>
    <p:sldId id="276" r:id="rId7"/>
    <p:sldId id="277" r:id="rId8"/>
    <p:sldId id="278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67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E14658-7FB5-4236-8F5D-BD4A68431354}" v="979" dt="2021-01-07T13:14:33.4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Stijl, licht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505E3EF-67EA-436B-97B2-0124C06EBD24}" styleName="Stijl, gemiddeld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63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16254-AE64-4C77-99C8-3CCD214B9856}" type="datetimeFigureOut">
              <a:rPr lang="nl-NL" smtClean="0"/>
              <a:t>7-1-2021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B6B66D-7664-41EF-AD51-AE8A0DDEB5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568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6B66D-7664-41EF-AD51-AE8A0DDEB574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096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6B66D-7664-41EF-AD51-AE8A0DDEB574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46252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B6B66D-7664-41EF-AD51-AE8A0DDEB574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3312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11D9-4AC8-4432-987A-2CCA2B20643A}" type="datetimeFigureOut">
              <a:rPr lang="nl-NL" smtClean="0"/>
              <a:t>7-1-2021</a:t>
            </a:fld>
            <a:endParaRPr lang="nl-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A6BCBE-F146-486E-AE38-235EBCD033A4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11D9-4AC8-4432-987A-2CCA2B20643A}" type="datetimeFigureOut">
              <a:rPr lang="nl-NL" smtClean="0"/>
              <a:t>7-1-2021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6BCBE-F146-486E-AE38-235EBCD033A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11D9-4AC8-4432-987A-2CCA2B20643A}" type="datetimeFigureOut">
              <a:rPr lang="nl-NL" smtClean="0"/>
              <a:t>7-1-2021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6BCBE-F146-486E-AE38-235EBCD033A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11D9-4AC8-4432-987A-2CCA2B20643A}" type="datetimeFigureOut">
              <a:rPr lang="nl-NL" smtClean="0"/>
              <a:t>7-1-2021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6BCBE-F146-486E-AE38-235EBCD033A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11D9-4AC8-4432-987A-2CCA2B20643A}" type="datetimeFigureOut">
              <a:rPr lang="nl-NL" smtClean="0"/>
              <a:t>7-1-2021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6BCBE-F146-486E-AE38-235EBCD033A4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11D9-4AC8-4432-987A-2CCA2B20643A}" type="datetimeFigureOut">
              <a:rPr lang="nl-NL" smtClean="0"/>
              <a:t>7-1-2021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6BCBE-F146-486E-AE38-235EBCD033A4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11D9-4AC8-4432-987A-2CCA2B20643A}" type="datetimeFigureOut">
              <a:rPr lang="nl-NL" smtClean="0"/>
              <a:t>7-1-2021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6BCBE-F146-486E-AE38-235EBCD033A4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11D9-4AC8-4432-987A-2CCA2B20643A}" type="datetimeFigureOut">
              <a:rPr lang="nl-NL" smtClean="0"/>
              <a:t>7-1-2021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6BCBE-F146-486E-AE38-235EBCD033A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11D9-4AC8-4432-987A-2CCA2B20643A}" type="datetimeFigureOut">
              <a:rPr lang="nl-NL" smtClean="0"/>
              <a:t>7-1-2021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6BCBE-F146-486E-AE38-235EBCD033A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11D9-4AC8-4432-987A-2CCA2B20643A}" type="datetimeFigureOut">
              <a:rPr lang="nl-NL" smtClean="0"/>
              <a:t>7-1-2021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6BCBE-F146-486E-AE38-235EBCD033A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11D9-4AC8-4432-987A-2CCA2B20643A}" type="datetimeFigureOut">
              <a:rPr lang="nl-NL" smtClean="0"/>
              <a:t>7-1-2021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6BCBE-F146-486E-AE38-235EBCD033A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F3611D9-4AC8-4432-987A-2CCA2B20643A}" type="datetimeFigureOut">
              <a:rPr lang="nl-NL" smtClean="0"/>
              <a:t>7-1-2021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BA6BCBE-F146-486E-AE38-235EBCD033A4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Procenten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Niveau 3F</a:t>
            </a:r>
          </a:p>
        </p:txBody>
      </p:sp>
    </p:spTree>
    <p:extLst>
      <p:ext uri="{BB962C8B-B14F-4D97-AF65-F5344CB8AC3E}">
        <p14:creationId xmlns:p14="http://schemas.microsoft.com/office/powerpoint/2010/main" val="4084086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8FAF95-D371-4F66-B41E-6C8BE07AF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  <a:effectLst/>
              </a:rPr>
              <a:t>Procenten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3D0C75-E592-45E3-A012-4E8BE9CA9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Formule totaal x percentage =</a:t>
            </a:r>
          </a:p>
          <a:p>
            <a:pPr marL="0" indent="0">
              <a:buNone/>
            </a:pPr>
            <a:endParaRPr lang="nl-N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88% van de 3025 winkeliers in Tilburg heeft een uitverkoop in juni.</a:t>
            </a:r>
          </a:p>
          <a:p>
            <a:pPr marL="0" indent="0">
              <a:buNone/>
            </a:pPr>
            <a:endParaRPr lang="nl-N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88% van 3025 = 3025 :100 x 88 = 2662 winkeliers</a:t>
            </a:r>
          </a:p>
        </p:txBody>
      </p:sp>
    </p:spTree>
    <p:extLst>
      <p:ext uri="{BB962C8B-B14F-4D97-AF65-F5344CB8AC3E}">
        <p14:creationId xmlns:p14="http://schemas.microsoft.com/office/powerpoint/2010/main" val="344279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E297F6-942A-434D-837D-6A09659B2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  <a:effectLst/>
              </a:rPr>
              <a:t>Korting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9C26CED-3B7A-4DE7-90F3-581B3F34E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Je koopt een broek van € 78 en ziet dat je hier 20% korting op krijgt. Als je bij de kassa aankomt zie je dat je op alle artikelen 25% extra </a:t>
            </a:r>
            <a:r>
              <a:rPr lang="nl-NL" dirty="0" err="1">
                <a:solidFill>
                  <a:schemeClr val="tx1"/>
                </a:solidFill>
              </a:rPr>
              <a:t>seizoenskorting</a:t>
            </a:r>
            <a:r>
              <a:rPr lang="nl-NL" dirty="0">
                <a:solidFill>
                  <a:schemeClr val="tx1"/>
                </a:solidFill>
              </a:rPr>
              <a:t> krijgt.   </a:t>
            </a:r>
          </a:p>
          <a:p>
            <a:pPr marL="0" indent="0">
              <a:buNone/>
            </a:pPr>
            <a:endParaRPr lang="nl-N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Hoeveel moet je afrekenen?</a:t>
            </a:r>
          </a:p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Eerst maar eens rekenen zonder de </a:t>
            </a:r>
            <a:r>
              <a:rPr lang="nl-NL" dirty="0" err="1">
                <a:solidFill>
                  <a:schemeClr val="tx1"/>
                </a:solidFill>
              </a:rPr>
              <a:t>seizoenskorting</a:t>
            </a:r>
            <a:r>
              <a:rPr lang="nl-NL" dirty="0">
                <a:solidFill>
                  <a:schemeClr val="tx1"/>
                </a:solidFill>
              </a:rPr>
              <a:t>!</a:t>
            </a:r>
          </a:p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€ 78 : 100 x (100 -20)=</a:t>
            </a:r>
          </a:p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€ 78 : 100 x 80 = € 62,40</a:t>
            </a:r>
          </a:p>
          <a:p>
            <a:pPr marL="0" indent="0">
              <a:buNone/>
            </a:pPr>
            <a:endParaRPr lang="nl-N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Dan met de </a:t>
            </a:r>
            <a:r>
              <a:rPr lang="nl-NL" dirty="0" err="1">
                <a:solidFill>
                  <a:schemeClr val="tx1"/>
                </a:solidFill>
              </a:rPr>
              <a:t>seizoenskorting</a:t>
            </a:r>
            <a:endParaRPr lang="nl-N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€ 62,40 : 100 x (100-25) =</a:t>
            </a:r>
            <a:br>
              <a:rPr lang="nl-NL" dirty="0">
                <a:solidFill>
                  <a:schemeClr val="tx1"/>
                </a:solidFill>
              </a:rPr>
            </a:br>
            <a:r>
              <a:rPr lang="nl-NL" dirty="0">
                <a:solidFill>
                  <a:schemeClr val="tx1"/>
                </a:solidFill>
              </a:rPr>
              <a:t>€ 62,40 : 100 x 75 = € 46,80</a:t>
            </a:r>
          </a:p>
        </p:txBody>
      </p:sp>
    </p:spTree>
    <p:extLst>
      <p:ext uri="{BB962C8B-B14F-4D97-AF65-F5344CB8AC3E}">
        <p14:creationId xmlns:p14="http://schemas.microsoft.com/office/powerpoint/2010/main" val="3514098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procenten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0" name="Tijdelijke aanduiding voor inhoud 9"/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457200" y="1600200"/>
              <a:ext cx="8229600" cy="4030960"/>
            </p:xfrm>
            <a:graphic>
              <a:graphicData uri="http://schemas.openxmlformats.org/drawingml/2006/table">
                <a:tbl>
                  <a:tblPr firstRow="1" bandRow="1">
                    <a:tableStyleId>{0505E3EF-67EA-436B-97B2-0124C06EBD24}</a:tableStyleId>
                  </a:tblPr>
                  <a:tblGrid>
                    <a:gridCol w="238660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9979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743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1329680">
                    <a:tc>
                      <a:txBody>
                        <a:bodyPr/>
                        <a:lstStyle/>
                        <a:p>
                          <a:pPr algn="ctr"/>
                          <a:endParaRPr lang="nl-NL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b="0"/>
                            <a:t>percentage niet bekend</a:t>
                          </a:r>
                          <a:endParaRPr lang="nl-NL" sz="28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b="0"/>
                            <a:t>percentage bekend</a:t>
                          </a:r>
                          <a:endParaRPr lang="nl-NL" sz="28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3296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/>
                            <a:t>gedeelte van</a:t>
                          </a:r>
                          <a:endParaRPr lang="nl-NL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nl-NL" sz="2800" i="1" u="none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nl-NL" sz="2800" b="0" i="0" u="none" smtClean="0">
                                      <a:latin typeface="Cambria Math"/>
                                    </a:rPr>
                                    <m:t>dee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nl-NL" sz="2800" b="0" i="0" u="none" smtClean="0">
                                      <a:latin typeface="Cambria Math" panose="02040503050406030204" pitchFamily="18" charset="0"/>
                                    </a:rPr>
                                    <m:t>l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nl-NL" sz="2800" b="0" i="0" u="none" smtClean="0">
                                      <a:latin typeface="Cambria Math" panose="02040503050406030204" pitchFamily="18" charset="0"/>
                                    </a:rPr>
                                    <m:t>geheel</m:t>
                                  </m:r>
                                </m:den>
                              </m:f>
                            </m:oMath>
                          </a14:m>
                          <a:r>
                            <a:rPr lang="nl-NL" sz="3200" i="0" u="none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nl-NL" sz="3200" u="none" dirty="0"/>
                            <a:t>x 100%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dirty="0"/>
                            <a:t>totaal x percentage</a:t>
                          </a:r>
                        </a:p>
                        <a:p>
                          <a:pPr algn="ctr"/>
                          <a:endParaRPr lang="nl-NL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3296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dirty="0"/>
                            <a:t>toename</a:t>
                          </a:r>
                          <a:r>
                            <a:rPr lang="nl-NL" sz="2800" baseline="0" dirty="0"/>
                            <a:t> / afname</a:t>
                          </a:r>
                          <a:endParaRPr lang="nl-NL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nl-NL" sz="2800" i="1" u="none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nl-NL" sz="2800" b="0" i="0" u="none" smtClean="0">
                                      <a:latin typeface="Cambria Math"/>
                                    </a:rPr>
                                    <m:t>nieuw</m:t>
                                  </m:r>
                                  <m:r>
                                    <a:rPr lang="nl-NL" sz="2800" b="0" i="0" u="none" smtClean="0">
                                      <a:latin typeface="Cambria Math"/>
                                    </a:rPr>
                                    <m:t> −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nl-NL" sz="2800" b="0" i="0" u="none" smtClean="0">
                                      <a:latin typeface="Cambria Math"/>
                                    </a:rPr>
                                    <m:t>oud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nl-NL" sz="2800" b="0" i="0" u="none" smtClean="0">
                                      <a:latin typeface="Cambria Math"/>
                                    </a:rPr>
                                    <m:t>oud</m:t>
                                  </m:r>
                                </m:den>
                              </m:f>
                            </m:oMath>
                          </a14:m>
                          <a:r>
                            <a:rPr lang="nl-NL" sz="2800" i="0" u="none" dirty="0"/>
                            <a:t> x 100%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dirty="0"/>
                            <a:t>Naar het startgetal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0" name="Tijdelijke aanduiding voor inhoud 9"/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457200" y="1600200"/>
              <a:ext cx="8229600" cy="4030960"/>
            </p:xfrm>
            <a:graphic>
              <a:graphicData uri="http://schemas.openxmlformats.org/drawingml/2006/table">
                <a:tbl>
                  <a:tblPr firstRow="1" bandRow="1">
                    <a:tableStyleId>{0505E3EF-67EA-436B-97B2-0124C06EBD24}</a:tableStyleId>
                  </a:tblPr>
                  <a:tblGrid>
                    <a:gridCol w="238660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9979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743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1329680">
                    <a:tc>
                      <a:txBody>
                        <a:bodyPr/>
                        <a:lstStyle/>
                        <a:p>
                          <a:pPr algn="ctr"/>
                          <a:endParaRPr lang="nl-NL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b="0"/>
                            <a:t>percentage niet bekend</a:t>
                          </a:r>
                          <a:endParaRPr lang="nl-NL" sz="28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b="0"/>
                            <a:t>percentage bekend</a:t>
                          </a:r>
                          <a:endParaRPr lang="nl-NL" sz="28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3716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/>
                            <a:t>gedeelte van</a:t>
                          </a:r>
                          <a:endParaRPr lang="nl-NL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>
                          <a:blip r:embed="rId2"/>
                          <a:stretch>
                            <a:fillRect l="-77559" t="-101327" r="-89173" b="-973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dirty="0"/>
                            <a:t>totaal x percentage</a:t>
                          </a:r>
                        </a:p>
                        <a:p>
                          <a:pPr algn="ctr"/>
                          <a:endParaRPr lang="nl-NL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3296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dirty="0"/>
                            <a:t>toename</a:t>
                          </a:r>
                          <a:r>
                            <a:rPr lang="nl-NL" sz="2800" baseline="0" dirty="0"/>
                            <a:t> / afname</a:t>
                          </a:r>
                          <a:endParaRPr lang="nl-NL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>
                          <a:blip r:embed="rId2"/>
                          <a:stretch>
                            <a:fillRect l="-77559" t="-208716" r="-89173" b="-9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dirty="0"/>
                            <a:t>Naar het startgetal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4" name="Rechte verbindingslijn met pijl 3">
            <a:extLst>
              <a:ext uri="{FF2B5EF4-FFF2-40B4-BE49-F238E27FC236}">
                <a16:creationId xmlns:a16="http://schemas.microsoft.com/office/drawing/2014/main" id="{6AD31832-ED2C-4F56-8BC5-821568EE81CB}"/>
              </a:ext>
            </a:extLst>
          </p:cNvPr>
          <p:cNvCxnSpPr/>
          <p:nvPr/>
        </p:nvCxnSpPr>
        <p:spPr>
          <a:xfrm flipV="1">
            <a:off x="2987824" y="3068960"/>
            <a:ext cx="2592288" cy="108012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met pijl 4">
            <a:extLst>
              <a:ext uri="{FF2B5EF4-FFF2-40B4-BE49-F238E27FC236}">
                <a16:creationId xmlns:a16="http://schemas.microsoft.com/office/drawing/2014/main" id="{E6D7E438-4931-4948-BBF0-6323418470C2}"/>
              </a:ext>
            </a:extLst>
          </p:cNvPr>
          <p:cNvCxnSpPr>
            <a:cxnSpLocks/>
          </p:cNvCxnSpPr>
          <p:nvPr/>
        </p:nvCxnSpPr>
        <p:spPr>
          <a:xfrm>
            <a:off x="3131840" y="3068960"/>
            <a:ext cx="2448272" cy="108012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met pijl 5">
            <a:extLst>
              <a:ext uri="{FF2B5EF4-FFF2-40B4-BE49-F238E27FC236}">
                <a16:creationId xmlns:a16="http://schemas.microsoft.com/office/drawing/2014/main" id="{0D5839C0-5E66-4DC1-989E-6DAD9C80559B}"/>
              </a:ext>
            </a:extLst>
          </p:cNvPr>
          <p:cNvCxnSpPr/>
          <p:nvPr/>
        </p:nvCxnSpPr>
        <p:spPr>
          <a:xfrm flipV="1">
            <a:off x="2987824" y="4360045"/>
            <a:ext cx="2592288" cy="108012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04407AC2-18A1-42F6-95D1-BA0EB99D273B}"/>
              </a:ext>
            </a:extLst>
          </p:cNvPr>
          <p:cNvCxnSpPr>
            <a:cxnSpLocks/>
          </p:cNvCxnSpPr>
          <p:nvPr/>
        </p:nvCxnSpPr>
        <p:spPr>
          <a:xfrm>
            <a:off x="3131840" y="4360045"/>
            <a:ext cx="2448272" cy="108012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met pijl 7">
            <a:extLst>
              <a:ext uri="{FF2B5EF4-FFF2-40B4-BE49-F238E27FC236}">
                <a16:creationId xmlns:a16="http://schemas.microsoft.com/office/drawing/2014/main" id="{E07FA980-B1AA-4EF4-A4BB-7D29DAF57810}"/>
              </a:ext>
            </a:extLst>
          </p:cNvPr>
          <p:cNvCxnSpPr/>
          <p:nvPr/>
        </p:nvCxnSpPr>
        <p:spPr>
          <a:xfrm flipV="1">
            <a:off x="5830376" y="3075620"/>
            <a:ext cx="2592288" cy="108012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met pijl 8">
            <a:extLst>
              <a:ext uri="{FF2B5EF4-FFF2-40B4-BE49-F238E27FC236}">
                <a16:creationId xmlns:a16="http://schemas.microsoft.com/office/drawing/2014/main" id="{1E237049-9211-4606-87EF-35E8550C2AD4}"/>
              </a:ext>
            </a:extLst>
          </p:cNvPr>
          <p:cNvCxnSpPr>
            <a:cxnSpLocks/>
          </p:cNvCxnSpPr>
          <p:nvPr/>
        </p:nvCxnSpPr>
        <p:spPr>
          <a:xfrm>
            <a:off x="5974392" y="3075620"/>
            <a:ext cx="2448272" cy="108012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3281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DBF891-DFD3-4C35-A5CE-A449877B7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  <a:effectLst/>
              </a:rPr>
              <a:t>Ontvangen korting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CA354C-EB60-4F67-80BE-CB3376A9C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Je hebt een nieuwe contact afgesloten voor je telefoon. Je krijgt nu 12% korting en betaal nu €22,50 per maand. Hoeveel betaalde je hiervoor?</a:t>
            </a:r>
          </a:p>
          <a:p>
            <a:pPr marL="0" indent="0">
              <a:buNone/>
            </a:pPr>
            <a:endParaRPr lang="nl-N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€ 22,50 is (100% – 12%) = 88% van je eerder bedrag.</a:t>
            </a:r>
          </a:p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Je rekent nu toe naar de 100%</a:t>
            </a:r>
          </a:p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€22,50 : 88 x 100 = €25,57 </a:t>
            </a:r>
          </a:p>
        </p:txBody>
      </p:sp>
    </p:spTree>
    <p:extLst>
      <p:ext uri="{BB962C8B-B14F-4D97-AF65-F5344CB8AC3E}">
        <p14:creationId xmlns:p14="http://schemas.microsoft.com/office/powerpoint/2010/main" val="2342505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DBF891-DFD3-4C35-A5CE-A449877B7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  <a:effectLst/>
              </a:rPr>
              <a:t>Loonsverhoging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CA354C-EB60-4F67-80BE-CB3376A9C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Je hebt een loonsverhoging gehad van 6%. Je krijgt verdient nu € 5,75. Hoeveel verdiende hiervoor per uur? </a:t>
            </a:r>
          </a:p>
          <a:p>
            <a:pPr marL="0" indent="0">
              <a:buNone/>
            </a:pPr>
            <a:endParaRPr lang="nl-N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€ 5,75 is (100% + 6%) = 106% van wat je eerder verdiende.</a:t>
            </a:r>
          </a:p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Je rekent nu weer toe naar de 100%</a:t>
            </a:r>
          </a:p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€5,75 : 106 x 100 = €5,42 </a:t>
            </a:r>
          </a:p>
        </p:txBody>
      </p:sp>
    </p:spTree>
    <p:extLst>
      <p:ext uri="{BB962C8B-B14F-4D97-AF65-F5344CB8AC3E}">
        <p14:creationId xmlns:p14="http://schemas.microsoft.com/office/powerpoint/2010/main" val="131463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procenten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0" name="Tijdelijke aanduiding voor inhoud 9"/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457200" y="1600200"/>
              <a:ext cx="8229600" cy="4030960"/>
            </p:xfrm>
            <a:graphic>
              <a:graphicData uri="http://schemas.openxmlformats.org/drawingml/2006/table">
                <a:tbl>
                  <a:tblPr firstRow="1" bandRow="1">
                    <a:tableStyleId>{0505E3EF-67EA-436B-97B2-0124C06EBD24}</a:tableStyleId>
                  </a:tblPr>
                  <a:tblGrid>
                    <a:gridCol w="238660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9979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743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1329680">
                    <a:tc>
                      <a:txBody>
                        <a:bodyPr/>
                        <a:lstStyle/>
                        <a:p>
                          <a:pPr algn="ctr"/>
                          <a:endParaRPr lang="nl-NL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b="0"/>
                            <a:t>percentage niet bekend</a:t>
                          </a:r>
                          <a:endParaRPr lang="nl-NL" sz="28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b="0"/>
                            <a:t>percentage bekend</a:t>
                          </a:r>
                          <a:endParaRPr lang="nl-NL" sz="28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3296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/>
                            <a:t>gedeelte van</a:t>
                          </a:r>
                          <a:endParaRPr lang="nl-NL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nl-NL" sz="2800" i="1" u="none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nl-NL" sz="2800" b="0" i="0" u="none" smtClean="0">
                                      <a:latin typeface="Cambria Math"/>
                                    </a:rPr>
                                    <m:t>dee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nl-NL" sz="2800" b="0" i="0" u="none" smtClean="0">
                                      <a:latin typeface="Cambria Math" panose="02040503050406030204" pitchFamily="18" charset="0"/>
                                    </a:rPr>
                                    <m:t>l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nl-NL" sz="2800" b="0" i="0" u="none" smtClean="0">
                                      <a:latin typeface="Cambria Math" panose="02040503050406030204" pitchFamily="18" charset="0"/>
                                    </a:rPr>
                                    <m:t>geheel</m:t>
                                  </m:r>
                                </m:den>
                              </m:f>
                            </m:oMath>
                          </a14:m>
                          <a:r>
                            <a:rPr lang="nl-NL" sz="3200" i="0" u="none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nl-NL" sz="3200" u="none" dirty="0"/>
                            <a:t>x 100%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dirty="0"/>
                            <a:t>totaal x percentage</a:t>
                          </a:r>
                        </a:p>
                        <a:p>
                          <a:pPr algn="ctr"/>
                          <a:endParaRPr lang="nl-NL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3296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dirty="0"/>
                            <a:t>toename</a:t>
                          </a:r>
                          <a:r>
                            <a:rPr lang="nl-NL" sz="2800" baseline="0" dirty="0"/>
                            <a:t> / afname</a:t>
                          </a:r>
                          <a:endParaRPr lang="nl-NL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nl-NL" sz="2800" i="1" u="none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nl-NL" sz="2800" b="0" i="0" u="none" smtClean="0">
                                      <a:latin typeface="Cambria Math"/>
                                    </a:rPr>
                                    <m:t>nieuw</m:t>
                                  </m:r>
                                  <m:r>
                                    <a:rPr lang="nl-NL" sz="2800" b="0" i="0" u="none" smtClean="0">
                                      <a:latin typeface="Cambria Math"/>
                                    </a:rPr>
                                    <m:t> −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nl-NL" sz="2800" b="0" i="0" u="none" smtClean="0">
                                      <a:latin typeface="Cambria Math"/>
                                    </a:rPr>
                                    <m:t>oud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nl-NL" sz="2800" b="0" i="0" u="none" smtClean="0">
                                      <a:latin typeface="Cambria Math"/>
                                    </a:rPr>
                                    <m:t>oud</m:t>
                                  </m:r>
                                </m:den>
                              </m:f>
                            </m:oMath>
                          </a14:m>
                          <a:r>
                            <a:rPr lang="nl-NL" sz="2800" i="0" u="none" dirty="0"/>
                            <a:t> x 100%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dirty="0"/>
                            <a:t>Naar het startgetal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0" name="Tijdelijke aanduiding voor inhoud 9"/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457200" y="1600200"/>
              <a:ext cx="8229600" cy="4030960"/>
            </p:xfrm>
            <a:graphic>
              <a:graphicData uri="http://schemas.openxmlformats.org/drawingml/2006/table">
                <a:tbl>
                  <a:tblPr firstRow="1" bandRow="1">
                    <a:tableStyleId>{0505E3EF-67EA-436B-97B2-0124C06EBD24}</a:tableStyleId>
                  </a:tblPr>
                  <a:tblGrid>
                    <a:gridCol w="238660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9979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743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1329680">
                    <a:tc>
                      <a:txBody>
                        <a:bodyPr/>
                        <a:lstStyle/>
                        <a:p>
                          <a:pPr algn="ctr"/>
                          <a:endParaRPr lang="nl-NL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b="0"/>
                            <a:t>percentage niet bekend</a:t>
                          </a:r>
                          <a:endParaRPr lang="nl-NL" sz="28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b="0"/>
                            <a:t>percentage bekend</a:t>
                          </a:r>
                          <a:endParaRPr lang="nl-NL" sz="28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3716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/>
                            <a:t>gedeelte van</a:t>
                          </a:r>
                          <a:endParaRPr lang="nl-NL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>
                          <a:blip r:embed="rId2"/>
                          <a:stretch>
                            <a:fillRect l="-77559" t="-101327" r="-89173" b="-973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dirty="0"/>
                            <a:t>totaal x percentage</a:t>
                          </a:r>
                        </a:p>
                        <a:p>
                          <a:pPr algn="ctr"/>
                          <a:endParaRPr lang="nl-NL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3296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dirty="0"/>
                            <a:t>toename</a:t>
                          </a:r>
                          <a:r>
                            <a:rPr lang="nl-NL" sz="2800" baseline="0" dirty="0"/>
                            <a:t> / afname</a:t>
                          </a:r>
                          <a:endParaRPr lang="nl-NL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>
                          <a:blip r:embed="rId2"/>
                          <a:stretch>
                            <a:fillRect l="-77559" t="-208716" r="-89173" b="-9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dirty="0"/>
                            <a:t>Naar het startgetal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4" name="Rechte verbindingslijn met pijl 3">
            <a:extLst>
              <a:ext uri="{FF2B5EF4-FFF2-40B4-BE49-F238E27FC236}">
                <a16:creationId xmlns:a16="http://schemas.microsoft.com/office/drawing/2014/main" id="{6AD31832-ED2C-4F56-8BC5-821568EE81CB}"/>
              </a:ext>
            </a:extLst>
          </p:cNvPr>
          <p:cNvCxnSpPr/>
          <p:nvPr/>
        </p:nvCxnSpPr>
        <p:spPr>
          <a:xfrm flipV="1">
            <a:off x="2987824" y="3068960"/>
            <a:ext cx="2592288" cy="108012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met pijl 4">
            <a:extLst>
              <a:ext uri="{FF2B5EF4-FFF2-40B4-BE49-F238E27FC236}">
                <a16:creationId xmlns:a16="http://schemas.microsoft.com/office/drawing/2014/main" id="{E6D7E438-4931-4948-BBF0-6323418470C2}"/>
              </a:ext>
            </a:extLst>
          </p:cNvPr>
          <p:cNvCxnSpPr>
            <a:cxnSpLocks/>
          </p:cNvCxnSpPr>
          <p:nvPr/>
        </p:nvCxnSpPr>
        <p:spPr>
          <a:xfrm>
            <a:off x="3131840" y="3068960"/>
            <a:ext cx="2448272" cy="108012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met pijl 5">
            <a:extLst>
              <a:ext uri="{FF2B5EF4-FFF2-40B4-BE49-F238E27FC236}">
                <a16:creationId xmlns:a16="http://schemas.microsoft.com/office/drawing/2014/main" id="{0D5839C0-5E66-4DC1-989E-6DAD9C80559B}"/>
              </a:ext>
            </a:extLst>
          </p:cNvPr>
          <p:cNvCxnSpPr/>
          <p:nvPr/>
        </p:nvCxnSpPr>
        <p:spPr>
          <a:xfrm flipV="1">
            <a:off x="2987824" y="4360045"/>
            <a:ext cx="2592288" cy="108012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04407AC2-18A1-42F6-95D1-BA0EB99D273B}"/>
              </a:ext>
            </a:extLst>
          </p:cNvPr>
          <p:cNvCxnSpPr>
            <a:cxnSpLocks/>
          </p:cNvCxnSpPr>
          <p:nvPr/>
        </p:nvCxnSpPr>
        <p:spPr>
          <a:xfrm>
            <a:off x="3131840" y="4360045"/>
            <a:ext cx="2448272" cy="108012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met pijl 7">
            <a:extLst>
              <a:ext uri="{FF2B5EF4-FFF2-40B4-BE49-F238E27FC236}">
                <a16:creationId xmlns:a16="http://schemas.microsoft.com/office/drawing/2014/main" id="{E07FA980-B1AA-4EF4-A4BB-7D29DAF57810}"/>
              </a:ext>
            </a:extLst>
          </p:cNvPr>
          <p:cNvCxnSpPr/>
          <p:nvPr/>
        </p:nvCxnSpPr>
        <p:spPr>
          <a:xfrm flipV="1">
            <a:off x="5830376" y="3075620"/>
            <a:ext cx="2592288" cy="108012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met pijl 8">
            <a:extLst>
              <a:ext uri="{FF2B5EF4-FFF2-40B4-BE49-F238E27FC236}">
                <a16:creationId xmlns:a16="http://schemas.microsoft.com/office/drawing/2014/main" id="{1E237049-9211-4606-87EF-35E8550C2AD4}"/>
              </a:ext>
            </a:extLst>
          </p:cNvPr>
          <p:cNvCxnSpPr>
            <a:cxnSpLocks/>
          </p:cNvCxnSpPr>
          <p:nvPr/>
        </p:nvCxnSpPr>
        <p:spPr>
          <a:xfrm>
            <a:off x="5974392" y="3075620"/>
            <a:ext cx="2448272" cy="108012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144FC7E9-A8CD-49A0-83AD-8B9821416424}"/>
              </a:ext>
            </a:extLst>
          </p:cNvPr>
          <p:cNvCxnSpPr/>
          <p:nvPr/>
        </p:nvCxnSpPr>
        <p:spPr>
          <a:xfrm flipV="1">
            <a:off x="5851183" y="4353390"/>
            <a:ext cx="2592288" cy="108012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Rechte verbindingslijn met pijl 11">
            <a:extLst>
              <a:ext uri="{FF2B5EF4-FFF2-40B4-BE49-F238E27FC236}">
                <a16:creationId xmlns:a16="http://schemas.microsoft.com/office/drawing/2014/main" id="{CEFB9E8A-DD73-4744-BB22-9B93D1A8F52F}"/>
              </a:ext>
            </a:extLst>
          </p:cNvPr>
          <p:cNvCxnSpPr>
            <a:cxnSpLocks/>
          </p:cNvCxnSpPr>
          <p:nvPr/>
        </p:nvCxnSpPr>
        <p:spPr>
          <a:xfrm>
            <a:off x="5995199" y="4353390"/>
            <a:ext cx="2448272" cy="108012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6920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procenten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nl-NL" dirty="0"/>
                  <a:t>Weten we het nog!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/>
                  <a:t>Decimaal getal     breuk     procenten    verhouding	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/>
                      </a:rPr>
                      <m:t>0,125            =    </m:t>
                    </m:r>
                    <m:f>
                      <m:f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/>
                          </a:rPr>
                          <m:t>8</m:t>
                        </m:r>
                      </m:den>
                    </m:f>
                    <m:r>
                      <a:rPr lang="nl-NL" b="0" i="1" smtClean="0">
                        <a:latin typeface="Cambria Math"/>
                      </a:rPr>
                      <m:t>       =      12,5%     =      1:8        </m:t>
                    </m:r>
                  </m:oMath>
                </a14:m>
                <a:endParaRPr lang="nl-NL" dirty="0"/>
              </a:p>
              <a:p>
                <a:pPr marL="0" indent="0">
                  <a:buNone/>
                </a:pPr>
                <a:endParaRPr lang="nl-NL" dirty="0"/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11" t="-10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61048"/>
            <a:ext cx="8229600" cy="268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8900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  <a:effectLst/>
              </a:rPr>
              <a:t>Inhoud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0" name="Tijdelijke aanduiding voor inhoud 9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511370232"/>
                  </p:ext>
                </p:extLst>
              </p:nvPr>
            </p:nvGraphicFramePr>
            <p:xfrm>
              <a:off x="457200" y="1600200"/>
              <a:ext cx="8229600" cy="4030960"/>
            </p:xfrm>
            <a:graphic>
              <a:graphicData uri="http://schemas.openxmlformats.org/drawingml/2006/table">
                <a:tbl>
                  <a:tblPr firstRow="1" bandRow="1">
                    <a:tableStyleId>{0505E3EF-67EA-436B-97B2-0124C06EBD24}</a:tableStyleId>
                  </a:tblPr>
                  <a:tblGrid>
                    <a:gridCol w="238660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9979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743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1329680">
                    <a:tc>
                      <a:txBody>
                        <a:bodyPr/>
                        <a:lstStyle/>
                        <a:p>
                          <a:pPr algn="ctr"/>
                          <a:endParaRPr lang="nl-NL" sz="28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b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percentage niet bekend</a:t>
                          </a:r>
                          <a:endParaRPr lang="nl-NL" sz="2800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b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percentage bekend</a:t>
                          </a:r>
                          <a:endParaRPr lang="nl-NL" sz="2800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3296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gedeelte van</a:t>
                          </a:r>
                          <a:endParaRPr lang="nl-NL" sz="28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nl-NL" sz="2800" i="0" u="none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nl-NL" sz="2800" b="0" i="0" u="none" smtClean="0">
                                      <a:latin typeface="Cambria Math"/>
                                    </a:rPr>
                                    <m:t>dee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nl-NL" sz="2800" b="0" i="0" u="none" smtClean="0">
                                      <a:latin typeface="Cambria Math" panose="02040503050406030204" pitchFamily="18" charset="0"/>
                                    </a:rPr>
                                    <m:t>l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nl-NL" sz="2800" b="0" i="0" u="none" smtClean="0">
                                      <a:latin typeface="Cambria Math" panose="02040503050406030204" pitchFamily="18" charset="0"/>
                                    </a:rPr>
                                    <m:t>geheel</m:t>
                                  </m:r>
                                </m:den>
                              </m:f>
                            </m:oMath>
                          </a14:m>
                          <a:r>
                            <a:rPr lang="nl-NL" sz="3200" i="0" u="none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nl-NL" sz="3200" u="none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x 100%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totaal x percentage</a:t>
                          </a:r>
                        </a:p>
                        <a:p>
                          <a:pPr algn="ctr"/>
                          <a:endParaRPr lang="nl-NL" sz="28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3296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toename</a:t>
                          </a:r>
                          <a:r>
                            <a:rPr lang="nl-NL" sz="2800" baseline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/ afname</a:t>
                          </a:r>
                          <a:endParaRPr lang="nl-NL" sz="28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nl-NL" sz="2800" i="1" u="none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nl-NL" sz="2800" b="0" i="0" u="none" smtClean="0">
                                      <a:latin typeface="Cambria Math"/>
                                    </a:rPr>
                                    <m:t>nieuw</m:t>
                                  </m:r>
                                  <m:r>
                                    <a:rPr lang="nl-NL" sz="2800" b="0" i="0" u="none" smtClean="0">
                                      <a:latin typeface="Cambria Math"/>
                                    </a:rPr>
                                    <m:t> −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nl-NL" sz="2800" b="0" i="0" u="none" smtClean="0">
                                      <a:latin typeface="Cambria Math"/>
                                    </a:rPr>
                                    <m:t>oud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nl-NL" sz="2800" b="0" i="0" u="none" smtClean="0">
                                      <a:latin typeface="Cambria Math"/>
                                    </a:rPr>
                                    <m:t>oud</m:t>
                                  </m:r>
                                </m:den>
                              </m:f>
                            </m:oMath>
                          </a14:m>
                          <a:r>
                            <a:rPr lang="nl-NL" sz="2800" i="0" u="none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x 100%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Naar het startgetal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0" name="Tijdelijke aanduiding voor inhoud 9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511370232"/>
                  </p:ext>
                </p:extLst>
              </p:nvPr>
            </p:nvGraphicFramePr>
            <p:xfrm>
              <a:off x="457200" y="1600200"/>
              <a:ext cx="8229600" cy="4030960"/>
            </p:xfrm>
            <a:graphic>
              <a:graphicData uri="http://schemas.openxmlformats.org/drawingml/2006/table">
                <a:tbl>
                  <a:tblPr firstRow="1" bandRow="1">
                    <a:tableStyleId>{0505E3EF-67EA-436B-97B2-0124C06EBD24}</a:tableStyleId>
                  </a:tblPr>
                  <a:tblGrid>
                    <a:gridCol w="238660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9979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743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1329680">
                    <a:tc>
                      <a:txBody>
                        <a:bodyPr/>
                        <a:lstStyle/>
                        <a:p>
                          <a:pPr algn="ctr"/>
                          <a:endParaRPr lang="nl-NL" sz="28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b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percentage niet bekend</a:t>
                          </a:r>
                          <a:endParaRPr lang="nl-NL" sz="2800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b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percentage bekend</a:t>
                          </a:r>
                          <a:endParaRPr lang="nl-NL" sz="2800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3716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gedeelte van</a:t>
                          </a:r>
                          <a:endParaRPr lang="nl-NL" sz="28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>
                          <a:blip r:embed="rId2"/>
                          <a:stretch>
                            <a:fillRect l="-77559" t="-100885" r="-89173" b="-973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totaal x percentage</a:t>
                          </a:r>
                        </a:p>
                        <a:p>
                          <a:pPr algn="ctr"/>
                          <a:endParaRPr lang="nl-NL" sz="28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3296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toename</a:t>
                          </a:r>
                          <a:r>
                            <a:rPr lang="nl-NL" sz="2800" baseline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/ afname</a:t>
                          </a:r>
                          <a:endParaRPr lang="nl-NL" sz="28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>
                          <a:blip r:embed="rId2"/>
                          <a:stretch>
                            <a:fillRect l="-77559" t="-208257" r="-89173" b="-9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Naar het startgetal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743877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  <a:effectLst/>
              </a:rPr>
              <a:t>Percentage onbekend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435280" cy="4525963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endParaRPr lang="nl-NL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nl-NL" i="1" u="sng" dirty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deel</a:t>
                </a:r>
                <a:r>
                  <a:rPr lang="nl-NL" i="1" dirty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 							</a:t>
                </a:r>
              </a:p>
              <a:p>
                <a:pPr marL="0" indent="0">
                  <a:buNone/>
                </a:pPr>
                <a:r>
                  <a:rPr lang="nl-NL" i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itchFamily="34" charset="0"/>
                    <a:sym typeface="Wingdings" pitchFamily="2" charset="2"/>
                  </a:rPr>
                  <a:t>geheel </a:t>
                </a:r>
              </a:p>
              <a:p>
                <a:pPr marL="0" indent="0">
                  <a:buNone/>
                </a:pPr>
                <a:endParaRPr lang="nl-NL" dirty="0">
                  <a:latin typeface="Arial" pitchFamily="34" charset="0"/>
                  <a:cs typeface="Arial" pitchFamily="34" charset="0"/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nl-NL" dirty="0"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Op een schoolreis eet 75 van de 200 leerlingen pizza. </a:t>
                </a:r>
              </a:p>
              <a:p>
                <a:pPr marL="0" indent="0">
                  <a:buNone/>
                </a:pPr>
                <a:r>
                  <a:rPr lang="nl-NL" dirty="0"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Hoeveel procent is dit?</a:t>
                </a:r>
              </a:p>
              <a:p>
                <a:pPr marL="0" indent="0">
                  <a:buNone/>
                </a:pPr>
                <a:r>
                  <a:rPr lang="nl-NL" dirty="0"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Een procent is een relatief getal, en vaak een gedeelte van:</a:t>
                </a:r>
              </a:p>
              <a:p>
                <a:pPr marL="0" indent="0">
                  <a:buNone/>
                </a:pPr>
                <a:endParaRPr lang="nl-NL" dirty="0">
                  <a:latin typeface="Arial" pitchFamily="34" charset="0"/>
                  <a:cs typeface="Arial" pitchFamily="34" charset="0"/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nl-NL" dirty="0"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 </a:t>
                </a:r>
                <a:r>
                  <a:rPr lang="nl-NL" i="1" u="sng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itchFamily="34" charset="0"/>
                    <a:sym typeface="Wingdings" pitchFamily="2" charset="2"/>
                  </a:rPr>
                  <a:t>gedeelte populatie</a:t>
                </a:r>
              </a:p>
              <a:p>
                <a:pPr marL="0" indent="0">
                  <a:buNone/>
                </a:pPr>
                <a:r>
                  <a:rPr lang="nl-NL" i="1" dirty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Totale populatie</a:t>
                </a:r>
                <a:endParaRPr lang="nl-NL" i="1" dirty="0">
                  <a:solidFill>
                    <a:schemeClr val="tx1"/>
                  </a:solidFill>
                  <a:latin typeface="Cambria Math" panose="02040503050406030204" pitchFamily="18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endParaRPr lang="nl-NL" i="1" dirty="0">
                  <a:solidFill>
                    <a:schemeClr val="tx1"/>
                  </a:solidFill>
                  <a:latin typeface="Cambria Math" panose="02040503050406030204" pitchFamily="18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nl-NL" b="0" i="1" smtClean="0">
                            <a:solidFill>
                              <a:schemeClr val="tx1"/>
                            </a:solidFill>
                            <a:latin typeface="Cambria Math"/>
                            <a:sym typeface="Wingdings" pitchFamily="2" charset="2"/>
                          </a:rPr>
                          <m:t>75</m:t>
                        </m:r>
                      </m:num>
                      <m:den>
                        <m:r>
                          <a:rPr lang="nl-NL" b="0" i="1" smtClean="0">
                            <a:solidFill>
                              <a:schemeClr val="tx1"/>
                            </a:solidFill>
                            <a:latin typeface="Cambria Math"/>
                            <a:sym typeface="Wingdings" pitchFamily="2" charset="2"/>
                          </a:rPr>
                          <m:t>200</m:t>
                        </m:r>
                      </m:den>
                    </m:f>
                    <m:r>
                      <a:rPr lang="nl-NL" b="0" i="1" smtClean="0">
                        <a:solidFill>
                          <a:schemeClr val="tx1"/>
                        </a:solidFill>
                        <a:latin typeface="Cambria Math"/>
                        <a:sym typeface="Wingdings" pitchFamily="2" charset="2"/>
                      </a:rPr>
                      <m:t>  </m:t>
                    </m:r>
                    <m:r>
                      <a:rPr lang="nl-NL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𝑥</m:t>
                    </m:r>
                    <m:r>
                      <a:rPr lang="nl-NL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 100% =  </m:t>
                    </m:r>
                  </m:oMath>
                </a14:m>
                <a:r>
                  <a:rPr lang="nl-NL" dirty="0">
                    <a:solidFill>
                      <a:schemeClr val="tx1"/>
                    </a:solidFill>
                  </a:rPr>
                  <a:t>0,375 x 100%  =  37,5 %</a:t>
                </a:r>
                <a:endParaRPr lang="nl-NL" dirty="0"/>
              </a:p>
            </p:txBody>
          </p:sp>
        </mc:Choice>
        <mc:Fallback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435280" cy="4525963"/>
              </a:xfrm>
              <a:blipFill>
                <a:blip r:embed="rId3"/>
                <a:stretch>
                  <a:fillRect l="-93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kstvak 4">
            <a:extLst>
              <a:ext uri="{FF2B5EF4-FFF2-40B4-BE49-F238E27FC236}">
                <a16:creationId xmlns:a16="http://schemas.microsoft.com/office/drawing/2014/main" id="{466A3DC9-00A2-4D26-921C-7CF737B7D4A0}"/>
              </a:ext>
            </a:extLst>
          </p:cNvPr>
          <p:cNvSpPr txBox="1"/>
          <p:nvPr/>
        </p:nvSpPr>
        <p:spPr>
          <a:xfrm>
            <a:off x="1547664" y="2039539"/>
            <a:ext cx="16658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100% 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1C622995-2799-4C36-825C-E037CB1DFA7C}"/>
              </a:ext>
            </a:extLst>
          </p:cNvPr>
          <p:cNvSpPr txBox="1"/>
          <p:nvPr/>
        </p:nvSpPr>
        <p:spPr>
          <a:xfrm>
            <a:off x="3635896" y="4293096"/>
            <a:ext cx="15520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100%</a:t>
            </a:r>
          </a:p>
        </p:txBody>
      </p:sp>
    </p:spTree>
    <p:extLst>
      <p:ext uri="{BB962C8B-B14F-4D97-AF65-F5344CB8AC3E}">
        <p14:creationId xmlns:p14="http://schemas.microsoft.com/office/powerpoint/2010/main" val="4237461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procenten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92846"/>
                <a:ext cx="8435280" cy="4525963"/>
              </a:xfrm>
            </p:spPr>
            <p:txBody>
              <a:bodyPr>
                <a:normAutofit lnSpcReduction="10000"/>
              </a:bodyPr>
              <a:lstStyle/>
              <a:p>
                <a:pPr marL="514350" indent="-514350">
                  <a:buAutoNum type="arabicPeriod"/>
                </a:pPr>
                <a:endParaRPr lang="nl-NL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nl-NL" sz="2600" u="sng" dirty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deel</a:t>
                </a:r>
                <a:r>
                  <a:rPr lang="nl-NL" sz="2600" dirty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 				</a:t>
                </a:r>
              </a:p>
              <a:p>
                <a:pPr marL="0" indent="0">
                  <a:buNone/>
                </a:pPr>
                <a:r>
                  <a:rPr lang="nl-NL" sz="2600" dirty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Geheel</a:t>
                </a:r>
              </a:p>
              <a:p>
                <a:pPr marL="0" indent="0">
                  <a:buNone/>
                </a:pPr>
                <a:r>
                  <a:rPr lang="nl-NL" dirty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				</a:t>
                </a:r>
                <a:endParaRPr lang="nl-NL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nl-NL" dirty="0"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Je hebt 4 van de 12 IBS onderdelen voor dit schooljaar al gehaald. </a:t>
                </a:r>
              </a:p>
              <a:p>
                <a:pPr marL="0" indent="0">
                  <a:buNone/>
                </a:pPr>
                <a:r>
                  <a:rPr lang="nl-NL" dirty="0"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Hoeveel procent is dit?</a:t>
                </a:r>
              </a:p>
              <a:p>
                <a:pPr marL="0" indent="0">
                  <a:buNone/>
                </a:pPr>
                <a:endParaRPr lang="nl-NL" dirty="0">
                  <a:latin typeface="Arial" pitchFamily="34" charset="0"/>
                  <a:cs typeface="Arial" pitchFamily="34" charset="0"/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nl-NL" dirty="0"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 </a:t>
                </a:r>
                <a:endParaRPr lang="nl-NL" i="1" dirty="0">
                  <a:solidFill>
                    <a:schemeClr val="tx1"/>
                  </a:solidFill>
                  <a:latin typeface="Cambria Math" panose="02040503050406030204" pitchFamily="18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nl-NL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4</m:t>
                        </m:r>
                      </m:num>
                      <m:den>
                        <m:r>
                          <a:rPr lang="nl-NL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12</m:t>
                        </m:r>
                      </m:den>
                    </m:f>
                    <m:r>
                      <a:rPr lang="nl-NL" b="0" i="1" smtClean="0">
                        <a:solidFill>
                          <a:schemeClr val="tx1"/>
                        </a:solidFill>
                        <a:latin typeface="Cambria Math"/>
                        <a:sym typeface="Wingdings" pitchFamily="2" charset="2"/>
                      </a:rPr>
                      <m:t>  </m:t>
                    </m:r>
                    <m:r>
                      <a:rPr lang="nl-NL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𝑥</m:t>
                    </m:r>
                    <m:r>
                      <a:rPr lang="nl-NL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 100% =  </m:t>
                    </m:r>
                  </m:oMath>
                </a14:m>
                <a:r>
                  <a:rPr lang="nl-NL" dirty="0">
                    <a:solidFill>
                      <a:schemeClr val="tx1"/>
                    </a:solidFill>
                  </a:rPr>
                  <a:t>0,333 x 100%  =  33,3 %</a:t>
                </a:r>
                <a:endParaRPr lang="nl-NL" dirty="0"/>
              </a:p>
            </p:txBody>
          </p:sp>
        </mc:Choice>
        <mc:Fallback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92846"/>
                <a:ext cx="8435280" cy="4525963"/>
              </a:xfrm>
              <a:blipFill>
                <a:blip r:embed="rId3"/>
                <a:stretch>
                  <a:fillRect l="-130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kstvak 3"/>
          <p:cNvSpPr txBox="1"/>
          <p:nvPr/>
        </p:nvSpPr>
        <p:spPr>
          <a:xfrm>
            <a:off x="6911849" y="2049919"/>
            <a:ext cx="15520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100%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466A3DC9-00A2-4D26-921C-7CF737B7D4A0}"/>
              </a:ext>
            </a:extLst>
          </p:cNvPr>
          <p:cNvSpPr txBox="1"/>
          <p:nvPr/>
        </p:nvSpPr>
        <p:spPr>
          <a:xfrm>
            <a:off x="1728717" y="2092015"/>
            <a:ext cx="20201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100% = 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F6677AC-FE8B-4906-852A-C0E8D3D3FC02}"/>
              </a:ext>
            </a:extLst>
          </p:cNvPr>
          <p:cNvSpPr txBox="1"/>
          <p:nvPr/>
        </p:nvSpPr>
        <p:spPr>
          <a:xfrm>
            <a:off x="7812360" y="65973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86D19CC5-8E8D-4140-9EA5-8A68BB551B70}"/>
              </a:ext>
            </a:extLst>
          </p:cNvPr>
          <p:cNvSpPr txBox="1"/>
          <p:nvPr/>
        </p:nvSpPr>
        <p:spPr>
          <a:xfrm>
            <a:off x="4193985" y="1970286"/>
            <a:ext cx="26849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u="sng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  <a:sym typeface="Wingdings" pitchFamily="2" charset="2"/>
              </a:rPr>
              <a:t>Behaalde IBS</a:t>
            </a:r>
          </a:p>
          <a:p>
            <a:r>
              <a:rPr lang="nl-NL" sz="2400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  <a:sym typeface="Wingdings" pitchFamily="2" charset="2"/>
              </a:rPr>
              <a:t>Te behalen </a:t>
            </a:r>
            <a:r>
              <a:rPr lang="nl-NL" sz="2400" dirty="0" err="1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  <a:sym typeface="Wingdings" pitchFamily="2" charset="2"/>
              </a:rPr>
              <a:t>IBS’en</a:t>
            </a:r>
            <a:endParaRPr lang="nl-NL" sz="2400" dirty="0">
              <a:solidFill>
                <a:srgbClr val="0070C0"/>
              </a:solidFill>
              <a:latin typeface="Arial" panose="020B0604020202020204" pitchFamily="34" charset="0"/>
              <a:cs typeface="Arial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7809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procenten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0" name="Tijdelijke aanduiding voor inhoud 9"/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457200" y="1600200"/>
              <a:ext cx="8229600" cy="4030960"/>
            </p:xfrm>
            <a:graphic>
              <a:graphicData uri="http://schemas.openxmlformats.org/drawingml/2006/table">
                <a:tbl>
                  <a:tblPr firstRow="1" bandRow="1">
                    <a:tableStyleId>{0505E3EF-67EA-436B-97B2-0124C06EBD24}</a:tableStyleId>
                  </a:tblPr>
                  <a:tblGrid>
                    <a:gridCol w="238660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9979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743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1329680">
                    <a:tc>
                      <a:txBody>
                        <a:bodyPr/>
                        <a:lstStyle/>
                        <a:p>
                          <a:pPr algn="ctr"/>
                          <a:endParaRPr lang="nl-NL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b="0"/>
                            <a:t>percentage niet bekend</a:t>
                          </a:r>
                          <a:endParaRPr lang="nl-NL" sz="28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b="0"/>
                            <a:t>percentage bekend</a:t>
                          </a:r>
                          <a:endParaRPr lang="nl-NL" sz="28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3296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/>
                            <a:t>gedeelte van</a:t>
                          </a:r>
                          <a:endParaRPr lang="nl-NL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nl-NL" sz="2800" i="1" u="none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nl-NL" sz="2800" b="0" i="0" u="none" smtClean="0">
                                      <a:latin typeface="Cambria Math"/>
                                    </a:rPr>
                                    <m:t>dee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nl-NL" sz="2800" b="0" i="0" u="none" smtClean="0">
                                      <a:latin typeface="Cambria Math" panose="02040503050406030204" pitchFamily="18" charset="0"/>
                                    </a:rPr>
                                    <m:t>l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nl-NL" sz="2800" b="0" i="0" u="none" smtClean="0">
                                      <a:latin typeface="Cambria Math" panose="02040503050406030204" pitchFamily="18" charset="0"/>
                                    </a:rPr>
                                    <m:t>geheel</m:t>
                                  </m:r>
                                </m:den>
                              </m:f>
                            </m:oMath>
                          </a14:m>
                          <a:r>
                            <a:rPr lang="nl-NL" sz="3200" i="0" u="none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nl-NL" sz="3200" u="none" dirty="0"/>
                            <a:t>x 100%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/>
                            <a:t>totaal x percentage</a:t>
                          </a:r>
                        </a:p>
                        <a:p>
                          <a:pPr algn="ctr"/>
                          <a:endParaRPr lang="nl-NL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3296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/>
                            <a:t>toename</a:t>
                          </a:r>
                          <a:r>
                            <a:rPr lang="nl-NL" sz="2800" baseline="0"/>
                            <a:t> / afname</a:t>
                          </a:r>
                          <a:endParaRPr lang="nl-NL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nl-NL" sz="2800" i="1" u="none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nl-NL" sz="2800" b="0" i="0" u="none" smtClean="0">
                                      <a:latin typeface="Cambria Math"/>
                                    </a:rPr>
                                    <m:t>nieuw</m:t>
                                  </m:r>
                                  <m:r>
                                    <a:rPr lang="nl-NL" sz="2800" b="0" i="0" u="none" smtClean="0">
                                      <a:latin typeface="Cambria Math"/>
                                    </a:rPr>
                                    <m:t> −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nl-NL" sz="2800" b="0" i="0" u="none" smtClean="0">
                                      <a:latin typeface="Cambria Math"/>
                                    </a:rPr>
                                    <m:t>oud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nl-NL" sz="2800" b="0" i="0" u="none" smtClean="0">
                                      <a:latin typeface="Cambria Math"/>
                                    </a:rPr>
                                    <m:t>oud</m:t>
                                  </m:r>
                                </m:den>
                              </m:f>
                            </m:oMath>
                          </a14:m>
                          <a:r>
                            <a:rPr lang="nl-NL" sz="2800" i="0" u="none" dirty="0"/>
                            <a:t> x 100%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dirty="0"/>
                            <a:t>Naar het startgetal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0" name="Tijdelijke aanduiding voor inhoud 9"/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457200" y="1600200"/>
              <a:ext cx="8229600" cy="4030960"/>
            </p:xfrm>
            <a:graphic>
              <a:graphicData uri="http://schemas.openxmlformats.org/drawingml/2006/table">
                <a:tbl>
                  <a:tblPr firstRow="1" bandRow="1">
                    <a:tableStyleId>{0505E3EF-67EA-436B-97B2-0124C06EBD24}</a:tableStyleId>
                  </a:tblPr>
                  <a:tblGrid>
                    <a:gridCol w="238660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9979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743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1329680">
                    <a:tc>
                      <a:txBody>
                        <a:bodyPr/>
                        <a:lstStyle/>
                        <a:p>
                          <a:pPr algn="ctr"/>
                          <a:endParaRPr lang="nl-NL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b="0"/>
                            <a:t>percentage niet bekend</a:t>
                          </a:r>
                          <a:endParaRPr lang="nl-NL" sz="28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b="0"/>
                            <a:t>percentage bekend</a:t>
                          </a:r>
                          <a:endParaRPr lang="nl-NL" sz="28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3716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/>
                            <a:t>gedeelte van</a:t>
                          </a:r>
                          <a:endParaRPr lang="nl-NL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>
                          <a:blip r:embed="rId2"/>
                          <a:stretch>
                            <a:fillRect l="-77559" t="-101327" r="-89173" b="-973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/>
                            <a:t>totaal x percentage</a:t>
                          </a:r>
                        </a:p>
                        <a:p>
                          <a:pPr algn="ctr"/>
                          <a:endParaRPr lang="nl-NL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3296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/>
                            <a:t>toename</a:t>
                          </a:r>
                          <a:r>
                            <a:rPr lang="nl-NL" sz="2800" baseline="0"/>
                            <a:t> / afname</a:t>
                          </a:r>
                          <a:endParaRPr lang="nl-NL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>
                          <a:blip r:embed="rId2"/>
                          <a:stretch>
                            <a:fillRect l="-77559" t="-208716" r="-89173" b="-9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dirty="0"/>
                            <a:t>Naar het startgetal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4" name="Rechte verbindingslijn met pijl 3">
            <a:extLst>
              <a:ext uri="{FF2B5EF4-FFF2-40B4-BE49-F238E27FC236}">
                <a16:creationId xmlns:a16="http://schemas.microsoft.com/office/drawing/2014/main" id="{F7EEB498-5DB1-46E3-88F0-3B5E7E61D21A}"/>
              </a:ext>
            </a:extLst>
          </p:cNvPr>
          <p:cNvCxnSpPr/>
          <p:nvPr/>
        </p:nvCxnSpPr>
        <p:spPr>
          <a:xfrm flipV="1">
            <a:off x="2987824" y="3068960"/>
            <a:ext cx="2592288" cy="108012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met pijl 5">
            <a:extLst>
              <a:ext uri="{FF2B5EF4-FFF2-40B4-BE49-F238E27FC236}">
                <a16:creationId xmlns:a16="http://schemas.microsoft.com/office/drawing/2014/main" id="{86DF6F33-0DC9-4CA0-9DBC-44E30E5FA8FF}"/>
              </a:ext>
            </a:extLst>
          </p:cNvPr>
          <p:cNvCxnSpPr>
            <a:cxnSpLocks/>
          </p:cNvCxnSpPr>
          <p:nvPr/>
        </p:nvCxnSpPr>
        <p:spPr>
          <a:xfrm>
            <a:off x="3131840" y="3068960"/>
            <a:ext cx="2448272" cy="108012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0894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ijdelijke aanduiding voor inhoud 2">
                <a:extLst>
                  <a:ext uri="{FF2B5EF4-FFF2-40B4-BE49-F238E27FC236}">
                    <a16:creationId xmlns:a16="http://schemas.microsoft.com/office/drawing/2014/main" id="{4B1DACE5-74C8-4181-A0C6-948EECF9745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79512" y="1219259"/>
                <a:ext cx="8544156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Courier New" pitchFamily="49" charset="0"/>
                  <a:buChar char="o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Courier New" pitchFamily="49" charset="0"/>
                  <a:buChar char="o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Courier New" pitchFamily="49" charset="0"/>
                  <a:buChar char="o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Courier New" pitchFamily="49" charset="0"/>
                  <a:buChar char="o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:r>
                  <a:rPr lang="nl-NL" sz="28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 een winkel A kost een LED-tv  € 129,=</a:t>
                </a:r>
              </a:p>
              <a:p>
                <a:pPr marL="0" indent="0">
                  <a:buFont typeface="Arial" pitchFamily="34" charset="0"/>
                  <a:buNone/>
                </a:pPr>
                <a:r>
                  <a:rPr lang="nl-NL" sz="28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Dezelfde LED-tv kost in winkel B € 143,=</a:t>
                </a:r>
              </a:p>
              <a:p>
                <a:pPr marL="0" indent="0">
                  <a:buFont typeface="Arial" pitchFamily="34" charset="0"/>
                  <a:buNone/>
                </a:pPr>
                <a:r>
                  <a:rPr lang="nl-NL" sz="28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Hoeveel duurder is de LED-tv in winkel B?</a:t>
                </a:r>
              </a:p>
              <a:p>
                <a:pPr marL="0" indent="0">
                  <a:buFont typeface="Arial" pitchFamily="34" charset="0"/>
                  <a:buNone/>
                </a:pPr>
                <a:endParaRPr lang="nl-NL" sz="2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nl-NL" sz="28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nl-NL" sz="2800" i="0">
                            <a:solidFill>
                              <a:schemeClr val="tx1"/>
                            </a:solidFill>
                            <a:latin typeface="Cambria Math"/>
                            <a:sym typeface="Wingdings" pitchFamily="2" charset="2"/>
                          </a:rPr>
                          <m:t>nieuw</m:t>
                        </m:r>
                        <m:r>
                          <a:rPr lang="nl-NL" sz="2800" i="0">
                            <a:solidFill>
                              <a:schemeClr val="tx1"/>
                            </a:solidFill>
                            <a:latin typeface="Cambria Math"/>
                            <a:sym typeface="Wingdings" pitchFamily="2" charset="2"/>
                          </a:rPr>
                          <m:t> −</m:t>
                        </m:r>
                        <m:r>
                          <m:rPr>
                            <m:sty m:val="p"/>
                          </m:rPr>
                          <a:rPr lang="nl-NL" sz="2800" i="0">
                            <a:solidFill>
                              <a:schemeClr val="tx1"/>
                            </a:solidFill>
                            <a:latin typeface="Cambria Math"/>
                            <a:sym typeface="Wingdings" pitchFamily="2" charset="2"/>
                          </a:rPr>
                          <m:t>oud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nl-NL" sz="2800" i="0">
                            <a:solidFill>
                              <a:schemeClr val="tx1"/>
                            </a:solidFill>
                            <a:latin typeface="Cambria Math"/>
                            <a:sym typeface="Wingdings" pitchFamily="2" charset="2"/>
                          </a:rPr>
                          <m:t>oud</m:t>
                        </m:r>
                      </m:den>
                    </m:f>
                    <m:r>
                      <a:rPr lang="nl-NL" sz="2800" i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×100%</m:t>
                    </m:r>
                    <m:r>
                      <a:rPr lang="nl-NL" sz="2800" i="0">
                        <a:solidFill>
                          <a:schemeClr val="tx1"/>
                        </a:solidFill>
                        <a:latin typeface="Cambria Math"/>
                        <a:sym typeface="Wingdings" pitchFamily="2" charset="2"/>
                      </a:rPr>
                      <m:t>=</m:t>
                    </m:r>
                  </m:oMath>
                </a14:m>
                <a:endParaRPr lang="nl-NL" sz="2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 typeface="Arial" pitchFamily="34" charset="0"/>
                  <a:buNone/>
                </a:pPr>
                <a:r>
                  <a:rPr lang="nl-NL" sz="28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Wat wordt de nieuwprijs € 129 of €143</a:t>
                </a:r>
              </a:p>
            </p:txBody>
          </p:sp>
        </mc:Choice>
        <mc:Fallback>
          <p:sp>
            <p:nvSpPr>
              <p:cNvPr id="4" name="Tijdelijke aanduiding voor inhoud 2">
                <a:extLst>
                  <a:ext uri="{FF2B5EF4-FFF2-40B4-BE49-F238E27FC236}">
                    <a16:creationId xmlns:a16="http://schemas.microsoft.com/office/drawing/2014/main" id="{4B1DACE5-74C8-4181-A0C6-948EECF974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219259"/>
                <a:ext cx="8544156" cy="4525963"/>
              </a:xfrm>
              <a:prstGeom prst="rect">
                <a:avLst/>
              </a:prstGeom>
              <a:blipFill>
                <a:blip r:embed="rId2"/>
                <a:stretch>
                  <a:fillRect l="-1427" t="-134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E61E263F-6E4F-4D78-A5FF-4613D41A38A6}"/>
                  </a:ext>
                </a:extLst>
              </p:cNvPr>
              <p:cNvSpPr txBox="1"/>
              <p:nvPr/>
            </p:nvSpPr>
            <p:spPr>
              <a:xfrm>
                <a:off x="416884" y="4961353"/>
                <a:ext cx="5688632" cy="1017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3200" i="1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r>
                            <a:rPr lang="nl-NL" sz="3200">
                              <a:latin typeface="Cambria Math"/>
                              <a:sym typeface="Wingdings" pitchFamily="2" charset="2"/>
                            </a:rPr>
                            <m:t>143 −129</m:t>
                          </m:r>
                        </m:num>
                        <m:den>
                          <m:r>
                            <a:rPr lang="nl-NL" sz="3200">
                              <a:latin typeface="Cambria Math"/>
                              <a:sym typeface="Wingdings" pitchFamily="2" charset="2"/>
                            </a:rPr>
                            <m:t>129</m:t>
                          </m:r>
                        </m:den>
                      </m:f>
                      <m:r>
                        <a:rPr lang="nl-NL" sz="3200" b="0" i="1" smtClean="0">
                          <a:latin typeface="Cambria Math"/>
                          <a:sym typeface="Wingdings" pitchFamily="2" charset="2"/>
                        </a:rPr>
                        <m:t>𝑥</m:t>
                      </m:r>
                      <m:r>
                        <a:rPr lang="nl-NL" sz="3200" b="0" i="1" smtClean="0">
                          <a:latin typeface="Cambria Math"/>
                          <a:sym typeface="Wingdings" pitchFamily="2" charset="2"/>
                        </a:rPr>
                        <m:t> </m:t>
                      </m:r>
                      <m:r>
                        <a:rPr lang="nl-NL" sz="3200" b="0" i="0" smtClean="0">
                          <a:latin typeface="Cambria Math"/>
                          <a:sym typeface="Wingdings" pitchFamily="2" charset="2"/>
                        </a:rPr>
                        <m:t>100</m:t>
                      </m:r>
                      <m:r>
                        <a:rPr lang="nl-NL" sz="3200" b="0" i="1" smtClean="0">
                          <a:latin typeface="Cambria Math"/>
                          <a:sym typeface="Wingdings" pitchFamily="2" charset="2"/>
                        </a:rPr>
                        <m:t>% =10,8%</m:t>
                      </m:r>
                    </m:oMath>
                  </m:oMathPara>
                </a14:m>
                <a:endParaRPr lang="nl-NL" sz="3200" dirty="0"/>
              </a:p>
            </p:txBody>
          </p:sp>
        </mc:Choice>
        <mc:Fallback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E61E263F-6E4F-4D78-A5FF-4613D41A38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884" y="4961353"/>
                <a:ext cx="5688632" cy="10175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kstvak 8">
            <a:extLst>
              <a:ext uri="{FF2B5EF4-FFF2-40B4-BE49-F238E27FC236}">
                <a16:creationId xmlns:a16="http://schemas.microsoft.com/office/drawing/2014/main" id="{4D782BB1-4240-4AA2-8307-B0501DC33E47}"/>
              </a:ext>
            </a:extLst>
          </p:cNvPr>
          <p:cNvSpPr txBox="1"/>
          <p:nvPr/>
        </p:nvSpPr>
        <p:spPr>
          <a:xfrm>
            <a:off x="827584" y="6021288"/>
            <a:ext cx="45416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Winkel B is 10,8% duurder</a:t>
            </a:r>
          </a:p>
        </p:txBody>
      </p:sp>
    </p:spTree>
    <p:extLst>
      <p:ext uri="{BB962C8B-B14F-4D97-AF65-F5344CB8AC3E}">
        <p14:creationId xmlns:p14="http://schemas.microsoft.com/office/powerpoint/2010/main" val="2419348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jdelijke aanduiding voor inhoud 2">
                <a:extLst>
                  <a:ext uri="{FF2B5EF4-FFF2-40B4-BE49-F238E27FC236}">
                    <a16:creationId xmlns:a16="http://schemas.microsoft.com/office/drawing/2014/main" id="{501FEF2A-284D-42EF-BD67-6EC23BDDC50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5536" y="1556792"/>
                <a:ext cx="8363272" cy="4525963"/>
              </a:xfrm>
              <a:prstGeom prst="rect">
                <a:avLst/>
              </a:prstGeom>
            </p:spPr>
            <p:txBody>
              <a:bodyPr>
                <a:normAutofit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Courier New" pitchFamily="49" charset="0"/>
                  <a:buChar char="o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Courier New" pitchFamily="49" charset="0"/>
                  <a:buChar char="o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Courier New" pitchFamily="49" charset="0"/>
                  <a:buChar char="o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Courier New" pitchFamily="49" charset="0"/>
                  <a:buChar char="o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:r>
                  <a:rPr lang="nl-NL" dirty="0">
                    <a:solidFill>
                      <a:schemeClr val="tx1"/>
                    </a:solidFill>
                  </a:rPr>
                  <a:t>Je krijgt op drie tubes tandpasta</a:t>
                </a:r>
              </a:p>
              <a:p>
                <a:pPr marL="0" indent="0">
                  <a:buFont typeface="Arial" pitchFamily="34" charset="0"/>
                  <a:buNone/>
                </a:pPr>
                <a:r>
                  <a:rPr lang="nl-NL" dirty="0">
                    <a:solidFill>
                      <a:schemeClr val="tx1"/>
                    </a:solidFill>
                  </a:rPr>
                  <a:t>een tube gratis!</a:t>
                </a:r>
              </a:p>
              <a:p>
                <a:pPr marL="0" indent="0">
                  <a:buFont typeface="Arial" pitchFamily="34" charset="0"/>
                  <a:buNone/>
                </a:pPr>
                <a:r>
                  <a:rPr lang="nl-NL" dirty="0">
                    <a:solidFill>
                      <a:schemeClr val="tx1"/>
                    </a:solidFill>
                  </a:rPr>
                  <a:t>Bereken het kortingspercentage?</a:t>
                </a:r>
              </a:p>
              <a:p>
                <a:pPr marL="0" indent="0">
                  <a:buFont typeface="Arial" pitchFamily="34" charset="0"/>
                  <a:buNone/>
                </a:pPr>
                <a:endParaRPr lang="nl-NL" dirty="0">
                  <a:solidFill>
                    <a:schemeClr val="tx1"/>
                  </a:solidFill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nl-NL" i="1" dirty="0">
                  <a:solidFill>
                    <a:schemeClr val="tx1"/>
                  </a:solidFill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nl-NL" i="1" dirty="0">
                  <a:solidFill>
                    <a:schemeClr val="tx1"/>
                  </a:solidFill>
                </a:endParaRPr>
              </a:p>
              <a:p>
                <a:pPr marL="0" indent="0">
                  <a:buFont typeface="Arial" pitchFamily="34" charset="0"/>
                  <a:buNone/>
                </a:pPr>
                <a:r>
                  <a:rPr lang="nl-NL" dirty="0">
                    <a:solidFill>
                      <a:schemeClr val="tx1"/>
                    </a:solidFill>
                  </a:rPr>
                  <a:t>Formule: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nl-NL" sz="2800" smtClean="0">
                            <a:solidFill>
                              <a:schemeClr val="tx1"/>
                            </a:solidFill>
                            <a:latin typeface="Cambria Math"/>
                            <a:sym typeface="Wingdings" pitchFamily="2" charset="2"/>
                          </a:rPr>
                          <m:t>nieuw</m:t>
                        </m:r>
                        <m:r>
                          <a:rPr lang="nl-NL" sz="2800" smtClean="0">
                            <a:solidFill>
                              <a:schemeClr val="tx1"/>
                            </a:solidFill>
                            <a:latin typeface="Cambria Math"/>
                            <a:sym typeface="Wingdings" pitchFamily="2" charset="2"/>
                          </a:rPr>
                          <m:t> −</m:t>
                        </m:r>
                        <m:r>
                          <m:rPr>
                            <m:sty m:val="p"/>
                          </m:rPr>
                          <a:rPr lang="nl-NL" sz="2800" smtClean="0">
                            <a:solidFill>
                              <a:schemeClr val="tx1"/>
                            </a:solidFill>
                            <a:latin typeface="Cambria Math"/>
                            <a:sym typeface="Wingdings" pitchFamily="2" charset="2"/>
                          </a:rPr>
                          <m:t>oud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nl-NL" sz="2800" smtClean="0">
                            <a:solidFill>
                              <a:schemeClr val="tx1"/>
                            </a:solidFill>
                            <a:latin typeface="Cambria Math"/>
                            <a:sym typeface="Wingdings" pitchFamily="2" charset="2"/>
                          </a:rPr>
                          <m:t>oud</m:t>
                        </m:r>
                      </m:den>
                    </m:f>
                    <m:r>
                      <a:rPr lang="nl-NL" sz="28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×100%</m:t>
                    </m:r>
                    <m:r>
                      <a:rPr lang="nl-NL" sz="2800" i="1" smtClean="0">
                        <a:solidFill>
                          <a:schemeClr val="tx1"/>
                        </a:solidFill>
                        <a:latin typeface="Cambria Math"/>
                        <a:sym typeface="Wingdings" pitchFamily="2" charset="2"/>
                      </a:rPr>
                      <m:t>=</m:t>
                    </m:r>
                  </m:oMath>
                </a14:m>
                <a:endParaRPr lang="nl-NL" sz="2800" i="1" dirty="0">
                  <a:solidFill>
                    <a:schemeClr val="tx1"/>
                  </a:solidFill>
                  <a:latin typeface="Cambria Math"/>
                  <a:sym typeface="Wingdings" pitchFamily="2" charset="2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nl-NL" sz="2800" i="1" dirty="0">
                  <a:solidFill>
                    <a:schemeClr val="tx1"/>
                  </a:solidFill>
                  <a:latin typeface="Cambria Math"/>
                  <a:sym typeface="Wingdings" pitchFamily="2" charset="2"/>
                </a:endParaRPr>
              </a:p>
              <a:p>
                <a:pPr marL="0" indent="0">
                  <a:buFont typeface="Arial" pitchFamily="34" charset="0"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nl-NL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nl-NL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3</m:t>
                        </m:r>
                        <m:r>
                          <a:rPr lang="nl-NL" sz="2800">
                            <a:solidFill>
                              <a:schemeClr val="tx1"/>
                            </a:solidFill>
                            <a:latin typeface="Cambria Math"/>
                            <a:sym typeface="Wingdings" pitchFamily="2" charset="2"/>
                          </a:rPr>
                          <m:t>−</m:t>
                        </m:r>
                        <m:r>
                          <a:rPr lang="nl-NL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4</m:t>
                        </m:r>
                      </m:num>
                      <m:den>
                        <m:r>
                          <a:rPr lang="nl-NL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4</m:t>
                        </m:r>
                      </m:den>
                    </m:f>
                  </m:oMath>
                </a14:m>
                <a:r>
                  <a:rPr lang="nl-NL" sz="2800" dirty="0">
                    <a:solidFill>
                      <a:schemeClr val="tx1"/>
                    </a:solidFill>
                  </a:rPr>
                  <a:t> x 100% = </a:t>
                </a:r>
                <a:endParaRPr lang="nl-NL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" name="Tijdelijke aanduiding voor inhoud 2">
                <a:extLst>
                  <a:ext uri="{FF2B5EF4-FFF2-40B4-BE49-F238E27FC236}">
                    <a16:creationId xmlns:a16="http://schemas.microsoft.com/office/drawing/2014/main" id="{501FEF2A-284D-42EF-BD67-6EC23BDDC5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556792"/>
                <a:ext cx="8363272" cy="4525963"/>
              </a:xfrm>
              <a:prstGeom prst="rect">
                <a:avLst/>
              </a:prstGeom>
              <a:blipFill>
                <a:blip r:embed="rId2"/>
                <a:stretch>
                  <a:fillRect l="-1166" t="-188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el 1">
            <a:extLst>
              <a:ext uri="{FF2B5EF4-FFF2-40B4-BE49-F238E27FC236}">
                <a16:creationId xmlns:a16="http://schemas.microsoft.com/office/drawing/2014/main" id="{17668795-0DE8-40FF-BAAC-4242831F1D5B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nl-NL"/>
              <a:t>procenten</a:t>
            </a: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04976F0-F433-47E3-B05B-4621B2126E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556792"/>
            <a:ext cx="2438400" cy="20955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10214596-FA55-4D2C-A05E-95CBD8A1AD39}"/>
                  </a:ext>
                </a:extLst>
              </p:cNvPr>
              <p:cNvSpPr txBox="1"/>
              <p:nvPr/>
            </p:nvSpPr>
            <p:spPr>
              <a:xfrm>
                <a:off x="2699792" y="5157192"/>
                <a:ext cx="2861681" cy="7007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80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nl-NL" sz="2800" i="1">
                            <a:latin typeface="Cambria Math"/>
                            <a:sym typeface="Wingdings" pitchFamily="2" charset="2"/>
                          </a:rPr>
                          <m:t>1</m:t>
                        </m:r>
                      </m:num>
                      <m:den>
                        <m:r>
                          <a:rPr lang="nl-NL" sz="2800" b="0" i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4</m:t>
                        </m:r>
                      </m:den>
                    </m:f>
                  </m:oMath>
                </a14:m>
                <a:r>
                  <a:rPr lang="nl-NL" sz="2800" dirty="0"/>
                  <a:t> x 100% = -25% </a:t>
                </a:r>
              </a:p>
            </p:txBody>
          </p:sp>
        </mc:Choice>
        <mc:Fallback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10214596-FA55-4D2C-A05E-95CBD8A1AD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5157192"/>
                <a:ext cx="2861681" cy="700705"/>
              </a:xfrm>
              <a:prstGeom prst="rect">
                <a:avLst/>
              </a:prstGeom>
              <a:blipFill>
                <a:blip r:embed="rId4"/>
                <a:stretch>
                  <a:fillRect r="-3412" b="-1130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kstvak 5">
            <a:extLst>
              <a:ext uri="{FF2B5EF4-FFF2-40B4-BE49-F238E27FC236}">
                <a16:creationId xmlns:a16="http://schemas.microsoft.com/office/drawing/2014/main" id="{D9925971-2B57-409F-8C46-0500B7D23AD7}"/>
              </a:ext>
            </a:extLst>
          </p:cNvPr>
          <p:cNvSpPr txBox="1"/>
          <p:nvPr/>
        </p:nvSpPr>
        <p:spPr>
          <a:xfrm>
            <a:off x="1763688" y="6221909"/>
            <a:ext cx="34195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Je krijgt 25% korting</a:t>
            </a:r>
          </a:p>
        </p:txBody>
      </p:sp>
    </p:spTree>
    <p:extLst>
      <p:ext uri="{BB962C8B-B14F-4D97-AF65-F5344CB8AC3E}">
        <p14:creationId xmlns:p14="http://schemas.microsoft.com/office/powerpoint/2010/main" val="279893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jdelijke aanduiding voor inhoud 2">
                <a:extLst>
                  <a:ext uri="{FF2B5EF4-FFF2-40B4-BE49-F238E27FC236}">
                    <a16:creationId xmlns:a16="http://schemas.microsoft.com/office/drawing/2014/main" id="{9E55B5D8-C399-4815-BEB6-8E51A0741BC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79512" y="1219259"/>
                <a:ext cx="8544156" cy="4525963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Courier New" pitchFamily="49" charset="0"/>
                  <a:buChar char="o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Courier New" pitchFamily="49" charset="0"/>
                  <a:buChar char="o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Courier New" pitchFamily="49" charset="0"/>
                  <a:buChar char="o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Courier New" pitchFamily="49" charset="0"/>
                  <a:buChar char="o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:r>
                  <a:rPr lang="nl-NL" i="1" dirty="0">
                    <a:solidFill>
                      <a:schemeClr val="tx1"/>
                    </a:solidFill>
                  </a:rPr>
                  <a:t>In een winkel A kost een LED-tv  € 129,=</a:t>
                </a:r>
              </a:p>
              <a:p>
                <a:pPr marL="0" indent="0">
                  <a:buFont typeface="Arial" pitchFamily="34" charset="0"/>
                  <a:buNone/>
                </a:pPr>
                <a:r>
                  <a:rPr lang="nl-NL" i="1" dirty="0">
                    <a:solidFill>
                      <a:schemeClr val="tx1"/>
                    </a:solidFill>
                  </a:rPr>
                  <a:t>Dezelfde LED-tv kost in winkel B € 143,=</a:t>
                </a:r>
              </a:p>
              <a:p>
                <a:pPr marL="0" indent="0">
                  <a:buFont typeface="Arial" pitchFamily="34" charset="0"/>
                  <a:buNone/>
                </a:pPr>
                <a:r>
                  <a:rPr lang="nl-NL" i="1" dirty="0">
                    <a:solidFill>
                      <a:schemeClr val="tx1"/>
                    </a:solidFill>
                  </a:rPr>
                  <a:t>Hoeveel goedkoper is de LED-tv in winkel A?</a:t>
                </a:r>
              </a:p>
              <a:p>
                <a:pPr marL="0" indent="0">
                  <a:buFont typeface="Arial" pitchFamily="34" charset="0"/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i="1" dirty="0">
                    <a:solidFill>
                      <a:schemeClr val="tx1"/>
                    </a:solidFill>
                  </a:rPr>
                  <a:t>Formule: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nl-NL">
                            <a:solidFill>
                              <a:schemeClr val="tx1"/>
                            </a:solidFill>
                            <a:latin typeface="Cambria Math"/>
                            <a:sym typeface="Wingdings" pitchFamily="2" charset="2"/>
                          </a:rPr>
                          <m:t>nieuw</m:t>
                        </m:r>
                        <m:r>
                          <a:rPr lang="nl-NL">
                            <a:solidFill>
                              <a:schemeClr val="tx1"/>
                            </a:solidFill>
                            <a:latin typeface="Cambria Math"/>
                            <a:sym typeface="Wingdings" pitchFamily="2" charset="2"/>
                          </a:rPr>
                          <m:t> −</m:t>
                        </m:r>
                        <m:r>
                          <m:rPr>
                            <m:sty m:val="p"/>
                          </m:rPr>
                          <a:rPr lang="nl-NL">
                            <a:solidFill>
                              <a:schemeClr val="tx1"/>
                            </a:solidFill>
                            <a:latin typeface="Cambria Math"/>
                            <a:sym typeface="Wingdings" pitchFamily="2" charset="2"/>
                          </a:rPr>
                          <m:t>oud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nl-NL">
                            <a:solidFill>
                              <a:schemeClr val="tx1"/>
                            </a:solidFill>
                            <a:latin typeface="Cambria Math"/>
                            <a:sym typeface="Wingdings" pitchFamily="2" charset="2"/>
                          </a:rPr>
                          <m:t>oud</m:t>
                        </m:r>
                      </m:den>
                    </m:f>
                    <m:r>
                      <a:rPr lang="nl-NL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×100%</m:t>
                    </m:r>
                    <m:r>
                      <a:rPr lang="nl-NL" i="1">
                        <a:solidFill>
                          <a:schemeClr val="tx1"/>
                        </a:solidFill>
                        <a:latin typeface="Cambria Math"/>
                        <a:sym typeface="Wingdings" pitchFamily="2" charset="2"/>
                      </a:rPr>
                      <m:t>=</m:t>
                    </m:r>
                  </m:oMath>
                </a14:m>
                <a:endParaRPr lang="nl-NL" dirty="0">
                  <a:solidFill>
                    <a:schemeClr val="tx1"/>
                  </a:solidFill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nl-NL" dirty="0"/>
              </a:p>
              <a:p>
                <a:pPr marL="0" indent="0">
                  <a:buFont typeface="Arial" pitchFamily="34" charset="0"/>
                  <a:buNone/>
                </a:pPr>
                <a:endParaRPr lang="nl-NL" dirty="0"/>
              </a:p>
              <a:p>
                <a:pPr marL="0" indent="0">
                  <a:buFont typeface="Arial" pitchFamily="34" charset="0"/>
                  <a:buNone/>
                </a:pPr>
                <a:endParaRPr lang="nl-NL" i="1" dirty="0"/>
              </a:p>
            </p:txBody>
          </p:sp>
        </mc:Choice>
        <mc:Fallback>
          <p:sp>
            <p:nvSpPr>
              <p:cNvPr id="2" name="Tijdelijke aanduiding voor inhoud 2">
                <a:extLst>
                  <a:ext uri="{FF2B5EF4-FFF2-40B4-BE49-F238E27FC236}">
                    <a16:creationId xmlns:a16="http://schemas.microsoft.com/office/drawing/2014/main" id="{9E55B5D8-C399-4815-BEB6-8E51A0741B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219259"/>
                <a:ext cx="8544156" cy="4525963"/>
              </a:xfrm>
              <a:prstGeom prst="rect">
                <a:avLst/>
              </a:prstGeom>
              <a:blipFill>
                <a:blip r:embed="rId3"/>
                <a:stretch>
                  <a:fillRect l="-1070" t="-10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486CF5BC-1D2B-4650-901C-37588741AEC6}"/>
                  </a:ext>
                </a:extLst>
              </p:cNvPr>
              <p:cNvSpPr txBox="1"/>
              <p:nvPr/>
            </p:nvSpPr>
            <p:spPr>
              <a:xfrm>
                <a:off x="323528" y="4509120"/>
                <a:ext cx="5760640" cy="1017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3200" i="1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r>
                            <a:rPr lang="nl-NL" sz="3200" b="0" i="0" smtClean="0">
                              <a:latin typeface="Cambria Math"/>
                              <a:sym typeface="Wingdings" pitchFamily="2" charset="2"/>
                            </a:rPr>
                            <m:t>129 −</m:t>
                          </m:r>
                          <m:r>
                            <a:rPr lang="nl-NL" sz="3200">
                              <a:latin typeface="Cambria Math"/>
                              <a:sym typeface="Wingdings" pitchFamily="2" charset="2"/>
                            </a:rPr>
                            <m:t>143 </m:t>
                          </m:r>
                        </m:num>
                        <m:den>
                          <m:r>
                            <a:rPr lang="nl-NL" sz="3200">
                              <a:latin typeface="Cambria Math"/>
                              <a:sym typeface="Wingdings" pitchFamily="2" charset="2"/>
                            </a:rPr>
                            <m:t>1</m:t>
                          </m:r>
                          <m:r>
                            <a:rPr lang="nl-NL" sz="3200" b="0" i="1" smtClean="0">
                              <a:latin typeface="Cambria Math"/>
                              <a:sym typeface="Wingdings" pitchFamily="2" charset="2"/>
                            </a:rPr>
                            <m:t>43</m:t>
                          </m:r>
                        </m:den>
                      </m:f>
                      <m:r>
                        <a:rPr lang="nl-NL" sz="3200" b="0" i="1" smtClean="0">
                          <a:latin typeface="Cambria Math"/>
                          <a:sym typeface="Wingdings" pitchFamily="2" charset="2"/>
                        </a:rPr>
                        <m:t>𝑥</m:t>
                      </m:r>
                      <m:r>
                        <a:rPr lang="nl-NL" sz="3200" b="0" i="1" smtClean="0">
                          <a:latin typeface="Cambria Math"/>
                          <a:sym typeface="Wingdings" pitchFamily="2" charset="2"/>
                        </a:rPr>
                        <m:t> 100%=−9,7%</m:t>
                      </m:r>
                    </m:oMath>
                  </m:oMathPara>
                </a14:m>
                <a:endParaRPr lang="nl-NL" sz="3200" dirty="0"/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486CF5BC-1D2B-4650-901C-37588741AE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509120"/>
                <a:ext cx="5760640" cy="10175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kstvak 3">
            <a:extLst>
              <a:ext uri="{FF2B5EF4-FFF2-40B4-BE49-F238E27FC236}">
                <a16:creationId xmlns:a16="http://schemas.microsoft.com/office/drawing/2014/main" id="{817BF6CD-CFAB-48A4-95C6-69366008923B}"/>
              </a:ext>
            </a:extLst>
          </p:cNvPr>
          <p:cNvSpPr txBox="1"/>
          <p:nvPr/>
        </p:nvSpPr>
        <p:spPr>
          <a:xfrm>
            <a:off x="827584" y="6021288"/>
            <a:ext cx="4641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Winkel A is 9,7% goedkoper</a:t>
            </a:r>
          </a:p>
        </p:txBody>
      </p:sp>
    </p:spTree>
    <p:extLst>
      <p:ext uri="{BB962C8B-B14F-4D97-AF65-F5344CB8AC3E}">
        <p14:creationId xmlns:p14="http://schemas.microsoft.com/office/powerpoint/2010/main" val="3483176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procenten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0" name="Tijdelijke aanduiding voor inhoud 9"/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457200" y="1600200"/>
              <a:ext cx="8229600" cy="4030960"/>
            </p:xfrm>
            <a:graphic>
              <a:graphicData uri="http://schemas.openxmlformats.org/drawingml/2006/table">
                <a:tbl>
                  <a:tblPr firstRow="1" bandRow="1">
                    <a:tableStyleId>{0505E3EF-67EA-436B-97B2-0124C06EBD24}</a:tableStyleId>
                  </a:tblPr>
                  <a:tblGrid>
                    <a:gridCol w="238660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9979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743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1329680">
                    <a:tc>
                      <a:txBody>
                        <a:bodyPr/>
                        <a:lstStyle/>
                        <a:p>
                          <a:pPr algn="ctr"/>
                          <a:endParaRPr lang="nl-NL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b="0"/>
                            <a:t>percentage niet bekend</a:t>
                          </a:r>
                          <a:endParaRPr lang="nl-NL" sz="28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b="0"/>
                            <a:t>percentage bekend</a:t>
                          </a:r>
                          <a:endParaRPr lang="nl-NL" sz="28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3296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/>
                            <a:t>gedeelte van</a:t>
                          </a:r>
                          <a:endParaRPr lang="nl-NL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nl-NL" sz="2800" i="1" u="none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nl-NL" sz="2800" b="0" i="0" u="none" smtClean="0">
                                      <a:latin typeface="Cambria Math"/>
                                    </a:rPr>
                                    <m:t>dee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nl-NL" sz="2800" b="0" i="0" u="none" smtClean="0">
                                      <a:latin typeface="Cambria Math" panose="02040503050406030204" pitchFamily="18" charset="0"/>
                                    </a:rPr>
                                    <m:t>l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nl-NL" sz="2800" b="0" i="0" u="none" smtClean="0">
                                      <a:latin typeface="Cambria Math" panose="02040503050406030204" pitchFamily="18" charset="0"/>
                                    </a:rPr>
                                    <m:t>geheel</m:t>
                                  </m:r>
                                </m:den>
                              </m:f>
                            </m:oMath>
                          </a14:m>
                          <a:r>
                            <a:rPr lang="nl-NL" sz="3200" i="0" u="none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nl-NL" sz="3200" u="none" dirty="0"/>
                            <a:t>x 100%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dirty="0"/>
                            <a:t>totaal x percentage</a:t>
                          </a:r>
                        </a:p>
                        <a:p>
                          <a:pPr algn="ctr"/>
                          <a:endParaRPr lang="nl-NL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3296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dirty="0"/>
                            <a:t>toename</a:t>
                          </a:r>
                          <a:r>
                            <a:rPr lang="nl-NL" sz="2800" baseline="0" dirty="0"/>
                            <a:t> / afname</a:t>
                          </a:r>
                          <a:endParaRPr lang="nl-NL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nl-NL" sz="2800" i="1" u="none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nl-NL" sz="2800" b="0" i="0" u="none" smtClean="0">
                                      <a:latin typeface="Cambria Math"/>
                                    </a:rPr>
                                    <m:t>nieuw</m:t>
                                  </m:r>
                                  <m:r>
                                    <a:rPr lang="nl-NL" sz="2800" b="0" i="0" u="none" smtClean="0">
                                      <a:latin typeface="Cambria Math"/>
                                    </a:rPr>
                                    <m:t> −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nl-NL" sz="2800" b="0" i="0" u="none" smtClean="0">
                                      <a:latin typeface="Cambria Math"/>
                                    </a:rPr>
                                    <m:t>oud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nl-NL" sz="2800" b="0" i="0" u="none" smtClean="0">
                                      <a:latin typeface="Cambria Math"/>
                                    </a:rPr>
                                    <m:t>oud</m:t>
                                  </m:r>
                                </m:den>
                              </m:f>
                            </m:oMath>
                          </a14:m>
                          <a:r>
                            <a:rPr lang="nl-NL" sz="2800" i="0" u="none" dirty="0"/>
                            <a:t> x 100%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dirty="0"/>
                            <a:t>Naar het startgetal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0" name="Tijdelijke aanduiding voor inhoud 9"/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457200" y="1600200"/>
              <a:ext cx="8229600" cy="4030960"/>
            </p:xfrm>
            <a:graphic>
              <a:graphicData uri="http://schemas.openxmlformats.org/drawingml/2006/table">
                <a:tbl>
                  <a:tblPr firstRow="1" bandRow="1">
                    <a:tableStyleId>{0505E3EF-67EA-436B-97B2-0124C06EBD24}</a:tableStyleId>
                  </a:tblPr>
                  <a:tblGrid>
                    <a:gridCol w="238660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9979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743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1329680">
                    <a:tc>
                      <a:txBody>
                        <a:bodyPr/>
                        <a:lstStyle/>
                        <a:p>
                          <a:pPr algn="ctr"/>
                          <a:endParaRPr lang="nl-NL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b="0"/>
                            <a:t>percentage niet bekend</a:t>
                          </a:r>
                          <a:endParaRPr lang="nl-NL" sz="28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b="0"/>
                            <a:t>percentage bekend</a:t>
                          </a:r>
                          <a:endParaRPr lang="nl-NL" sz="28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3716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/>
                            <a:t>gedeelte van</a:t>
                          </a:r>
                          <a:endParaRPr lang="nl-NL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>
                          <a:blip r:embed="rId2"/>
                          <a:stretch>
                            <a:fillRect l="-77559" t="-101327" r="-89173" b="-973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dirty="0"/>
                            <a:t>totaal x percentage</a:t>
                          </a:r>
                        </a:p>
                        <a:p>
                          <a:pPr algn="ctr"/>
                          <a:endParaRPr lang="nl-NL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3296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dirty="0"/>
                            <a:t>toename</a:t>
                          </a:r>
                          <a:r>
                            <a:rPr lang="nl-NL" sz="2800" baseline="0" dirty="0"/>
                            <a:t> / afname</a:t>
                          </a:r>
                          <a:endParaRPr lang="nl-NL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>
                          <a:blip r:embed="rId2"/>
                          <a:stretch>
                            <a:fillRect l="-77559" t="-208716" r="-89173" b="-9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800" dirty="0"/>
                            <a:t>Naar het startgetal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4" name="Rechte verbindingslijn met pijl 3">
            <a:extLst>
              <a:ext uri="{FF2B5EF4-FFF2-40B4-BE49-F238E27FC236}">
                <a16:creationId xmlns:a16="http://schemas.microsoft.com/office/drawing/2014/main" id="{6AD31832-ED2C-4F56-8BC5-821568EE81CB}"/>
              </a:ext>
            </a:extLst>
          </p:cNvPr>
          <p:cNvCxnSpPr/>
          <p:nvPr/>
        </p:nvCxnSpPr>
        <p:spPr>
          <a:xfrm flipV="1">
            <a:off x="2987824" y="3068960"/>
            <a:ext cx="2592288" cy="108012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met pijl 4">
            <a:extLst>
              <a:ext uri="{FF2B5EF4-FFF2-40B4-BE49-F238E27FC236}">
                <a16:creationId xmlns:a16="http://schemas.microsoft.com/office/drawing/2014/main" id="{E6D7E438-4931-4948-BBF0-6323418470C2}"/>
              </a:ext>
            </a:extLst>
          </p:cNvPr>
          <p:cNvCxnSpPr>
            <a:cxnSpLocks/>
          </p:cNvCxnSpPr>
          <p:nvPr/>
        </p:nvCxnSpPr>
        <p:spPr>
          <a:xfrm>
            <a:off x="3131840" y="3068960"/>
            <a:ext cx="2448272" cy="108012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met pijl 5">
            <a:extLst>
              <a:ext uri="{FF2B5EF4-FFF2-40B4-BE49-F238E27FC236}">
                <a16:creationId xmlns:a16="http://schemas.microsoft.com/office/drawing/2014/main" id="{0D5839C0-5E66-4DC1-989E-6DAD9C80559B}"/>
              </a:ext>
            </a:extLst>
          </p:cNvPr>
          <p:cNvCxnSpPr/>
          <p:nvPr/>
        </p:nvCxnSpPr>
        <p:spPr>
          <a:xfrm flipV="1">
            <a:off x="2987824" y="4360045"/>
            <a:ext cx="2592288" cy="108012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04407AC2-18A1-42F6-95D1-BA0EB99D273B}"/>
              </a:ext>
            </a:extLst>
          </p:cNvPr>
          <p:cNvCxnSpPr>
            <a:cxnSpLocks/>
          </p:cNvCxnSpPr>
          <p:nvPr/>
        </p:nvCxnSpPr>
        <p:spPr>
          <a:xfrm>
            <a:off x="3131840" y="4360045"/>
            <a:ext cx="2448272" cy="108012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10396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1927</TotalTime>
  <Words>661</Words>
  <Application>Microsoft Office PowerPoint</Application>
  <PresentationFormat>Diavoorstelling (4:3)</PresentationFormat>
  <Paragraphs>139</Paragraphs>
  <Slides>16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 Math</vt:lpstr>
      <vt:lpstr>Century Gothic</vt:lpstr>
      <vt:lpstr>Courier New</vt:lpstr>
      <vt:lpstr>Palatino Linotype</vt:lpstr>
      <vt:lpstr>Executive</vt:lpstr>
      <vt:lpstr>Procenten</vt:lpstr>
      <vt:lpstr>Inhoud</vt:lpstr>
      <vt:lpstr>Percentage onbekend</vt:lpstr>
      <vt:lpstr>procenten</vt:lpstr>
      <vt:lpstr>procenten</vt:lpstr>
      <vt:lpstr>PowerPoint-presentatie</vt:lpstr>
      <vt:lpstr>PowerPoint-presentatie</vt:lpstr>
      <vt:lpstr>PowerPoint-presentatie</vt:lpstr>
      <vt:lpstr>procenten</vt:lpstr>
      <vt:lpstr>Procenten</vt:lpstr>
      <vt:lpstr>Korting</vt:lpstr>
      <vt:lpstr>procenten</vt:lpstr>
      <vt:lpstr>Ontvangen korting</vt:lpstr>
      <vt:lpstr>Loonsverhoging</vt:lpstr>
      <vt:lpstr>procenten</vt:lpstr>
      <vt:lpstr>procenten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Procenten</dc:title>
  <dc:creator>Walther Hensen</dc:creator>
  <cp:lastModifiedBy>Walther Hensen</cp:lastModifiedBy>
  <cp:revision>43</cp:revision>
  <dcterms:created xsi:type="dcterms:W3CDTF">2012-02-13T09:30:06Z</dcterms:created>
  <dcterms:modified xsi:type="dcterms:W3CDTF">2021-01-07T13:14:54Z</dcterms:modified>
</cp:coreProperties>
</file>